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89"/>
    <a:srgbClr val="FFCCFF"/>
    <a:srgbClr val="FDD687"/>
    <a:srgbClr val="000000"/>
    <a:srgbClr val="FFFFCC"/>
    <a:srgbClr val="FFFF2F"/>
    <a:srgbClr val="EEBE96"/>
    <a:srgbClr val="FF99CC"/>
    <a:srgbClr val="F7FA8A"/>
    <a:srgbClr val="F094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33" autoAdjust="0"/>
  </p:normalViewPr>
  <p:slideViewPr>
    <p:cSldViewPr snapToGrid="0">
      <p:cViewPr varScale="1">
        <p:scale>
          <a:sx n="75" d="100"/>
          <a:sy n="75" d="100"/>
        </p:scale>
        <p:origin x="30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174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95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68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12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23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29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7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02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90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66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76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779C0-1B6D-408D-82A8-5231244019A0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9FE08-DF54-4AD6-B8EE-8582CE6B5C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33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mailto:famisapo@townkota.lg.j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DB6534-322B-4685-80EA-6BD4670FE2D9}"/>
              </a:ext>
            </a:extLst>
          </p:cNvPr>
          <p:cNvSpPr txBox="1"/>
          <p:nvPr/>
        </p:nvSpPr>
        <p:spPr>
          <a:xfrm>
            <a:off x="0" y="8884848"/>
            <a:ext cx="6858000" cy="10464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幸田町ファミリー・サポート・センター</a:t>
            </a:r>
            <a:endParaRPr kumimoji="1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444-0123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額田郡幸田町大字上六栗堀合３１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endParaRPr kumimoji="1"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0564-62-4718</a:t>
            </a:r>
          </a:p>
          <a:p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E-mail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hlinkClick r:id="rId2"/>
              </a:rPr>
              <a:t>famisapo@townkota.lg.jp</a:t>
            </a:r>
            <a:endParaRPr kumimoji="1"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受付時間　月～金曜日　午前８時半～午後６時</a:t>
            </a:r>
            <a:endParaRPr kumimoji="1"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2" name="雲 41">
            <a:extLst>
              <a:ext uri="{FF2B5EF4-FFF2-40B4-BE49-F238E27FC236}">
                <a16:creationId xmlns:a16="http://schemas.microsoft.com/office/drawing/2014/main" id="{D7718137-E765-CE41-3224-503F2DE2DABF}"/>
              </a:ext>
            </a:extLst>
          </p:cNvPr>
          <p:cNvSpPr/>
          <p:nvPr/>
        </p:nvSpPr>
        <p:spPr>
          <a:xfrm>
            <a:off x="1831454" y="2049321"/>
            <a:ext cx="1235118" cy="868783"/>
          </a:xfrm>
          <a:prstGeom prst="cloud">
            <a:avLst/>
          </a:prstGeom>
          <a:solidFill>
            <a:srgbClr val="FBFB89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雲 39">
            <a:extLst>
              <a:ext uri="{FF2B5EF4-FFF2-40B4-BE49-F238E27FC236}">
                <a16:creationId xmlns:a16="http://schemas.microsoft.com/office/drawing/2014/main" id="{F380BE1D-A060-67D1-322A-E4B0AE3F94CE}"/>
              </a:ext>
            </a:extLst>
          </p:cNvPr>
          <p:cNvSpPr/>
          <p:nvPr/>
        </p:nvSpPr>
        <p:spPr>
          <a:xfrm>
            <a:off x="236572" y="3466098"/>
            <a:ext cx="1235118" cy="868783"/>
          </a:xfrm>
          <a:prstGeom prst="cloud">
            <a:avLst/>
          </a:prstGeom>
          <a:solidFill>
            <a:srgbClr val="FFCCFF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 descr="人, 屋内, 持つ, 女性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FAE6008-9186-8371-841B-C6436B1FD6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4" t="6037" r="27393" b="10187"/>
          <a:stretch/>
        </p:blipFill>
        <p:spPr>
          <a:xfrm>
            <a:off x="157742" y="1628920"/>
            <a:ext cx="1583725" cy="180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思考の吹き出し: 雲形 11">
            <a:extLst>
              <a:ext uri="{FF2B5EF4-FFF2-40B4-BE49-F238E27FC236}">
                <a16:creationId xmlns:a16="http://schemas.microsoft.com/office/drawing/2014/main" id="{98EA5FAC-855B-5435-BD8E-F8444E41B116}"/>
              </a:ext>
            </a:extLst>
          </p:cNvPr>
          <p:cNvSpPr>
            <a:spLocks/>
          </p:cNvSpPr>
          <p:nvPr/>
        </p:nvSpPr>
        <p:spPr>
          <a:xfrm>
            <a:off x="216244" y="58416"/>
            <a:ext cx="6264010" cy="1744606"/>
          </a:xfrm>
          <a:prstGeom prst="cloud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2948102-ECD6-6C9D-1A33-EAF28BA66B72}"/>
              </a:ext>
            </a:extLst>
          </p:cNvPr>
          <p:cNvGrpSpPr/>
          <p:nvPr/>
        </p:nvGrpSpPr>
        <p:grpSpPr>
          <a:xfrm>
            <a:off x="459251" y="379327"/>
            <a:ext cx="4984746" cy="3728514"/>
            <a:chOff x="558578" y="405666"/>
            <a:chExt cx="4984746" cy="372851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D50B038-7B75-B409-340F-4FA72C53FCF6}"/>
                </a:ext>
              </a:extLst>
            </p:cNvPr>
            <p:cNvGrpSpPr/>
            <p:nvPr/>
          </p:nvGrpSpPr>
          <p:grpSpPr>
            <a:xfrm>
              <a:off x="558578" y="2243953"/>
              <a:ext cx="2556248" cy="1890227"/>
              <a:chOff x="840413" y="3171697"/>
              <a:chExt cx="2556248" cy="1890227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60AAF68-43E5-07D5-1C33-AD48AD9EFBD5}"/>
                  </a:ext>
                </a:extLst>
              </p:cNvPr>
              <p:cNvSpPr txBox="1"/>
              <p:nvPr/>
            </p:nvSpPr>
            <p:spPr>
              <a:xfrm>
                <a:off x="840413" y="4600259"/>
                <a:ext cx="876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託児</a:t>
                </a: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62E2384-0277-9CB2-B8CA-AACB5828E1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25893" y="3171697"/>
                <a:ext cx="9707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送迎</a:t>
                </a:r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2EDFF543-7761-FD36-269A-F2EEEACA59EA}"/>
                </a:ext>
              </a:extLst>
            </p:cNvPr>
            <p:cNvSpPr txBox="1">
              <a:spLocks/>
            </p:cNvSpPr>
            <p:nvPr/>
          </p:nvSpPr>
          <p:spPr>
            <a:xfrm>
              <a:off x="1471301" y="405666"/>
              <a:ext cx="40145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ADLaM Display" panose="020F0502020204030204" pitchFamily="2" charset="0"/>
                </a:rPr>
                <a:t>ファミリー・サポート・センター</a:t>
              </a:r>
              <a:endParaRPr kumimoji="1"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ADLaM Display" panose="020F0502020204030204" pitchFamily="2" charset="0"/>
              </a:endParaRPr>
            </a:p>
            <a:p>
              <a:r>
                <a:rPr kumimoji="1" lang="ja-JP" altLang="en-US" sz="24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  <a:cs typeface="ADLaM Display" panose="020F0502020204030204" pitchFamily="2" charset="0"/>
                </a:rPr>
                <a:t>提供会員募集しています！</a:t>
              </a:r>
              <a:endParaRPr kumimoji="1"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ADLaM Display" panose="020F0502020204030204" pitchFamily="2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250ADBC-8DF8-1FE4-6881-A6D8DC7BE5BC}"/>
                </a:ext>
              </a:extLst>
            </p:cNvPr>
            <p:cNvSpPr txBox="1"/>
            <p:nvPr/>
          </p:nvSpPr>
          <p:spPr>
            <a:xfrm>
              <a:off x="1303260" y="1226170"/>
              <a:ext cx="4240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子育てのサポートをしてみませんか？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DA48402-1D40-C0D4-162B-EFFC50651EEF}"/>
              </a:ext>
            </a:extLst>
          </p:cNvPr>
          <p:cNvGrpSpPr/>
          <p:nvPr/>
        </p:nvGrpSpPr>
        <p:grpSpPr>
          <a:xfrm>
            <a:off x="3179207" y="1934601"/>
            <a:ext cx="3519325" cy="2205657"/>
            <a:chOff x="3460433" y="259264"/>
            <a:chExt cx="3519325" cy="2205657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A13098D1-89F1-E3DB-1C05-44ECEA242C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79" t="22598" r="30336" b="33466"/>
            <a:stretch/>
          </p:blipFill>
          <p:spPr>
            <a:xfrm>
              <a:off x="3991649" y="668074"/>
              <a:ext cx="2295661" cy="1429375"/>
            </a:xfrm>
            <a:prstGeom prst="rect">
              <a:avLst/>
            </a:prstGeom>
          </p:spPr>
        </p:pic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AAAE1BAC-ABBB-8D7D-EE6A-46E7B3CC2512}"/>
                </a:ext>
              </a:extLst>
            </p:cNvPr>
            <p:cNvSpPr txBox="1"/>
            <p:nvPr/>
          </p:nvSpPr>
          <p:spPr>
            <a:xfrm>
              <a:off x="5212880" y="626381"/>
              <a:ext cx="176687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solidFill>
                    <a:srgbClr val="0070C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ファミリー・サポート・センター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1211AB1-2C61-49B6-5634-CB3458142076}"/>
                </a:ext>
              </a:extLst>
            </p:cNvPr>
            <p:cNvSpPr txBox="1"/>
            <p:nvPr/>
          </p:nvSpPr>
          <p:spPr>
            <a:xfrm>
              <a:off x="6153178" y="1683141"/>
              <a:ext cx="587853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提供会員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28598A2-7B2E-1D79-63E9-8C1E0211EBF4}"/>
                </a:ext>
              </a:extLst>
            </p:cNvPr>
            <p:cNvSpPr txBox="1"/>
            <p:nvPr/>
          </p:nvSpPr>
          <p:spPr>
            <a:xfrm>
              <a:off x="3495939" y="1683557"/>
              <a:ext cx="755968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依頼会員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02ED2BA-1E19-9E7E-D4F7-0FB9C2EB3CDF}"/>
                </a:ext>
              </a:extLst>
            </p:cNvPr>
            <p:cNvSpPr txBox="1"/>
            <p:nvPr/>
          </p:nvSpPr>
          <p:spPr>
            <a:xfrm>
              <a:off x="3460433" y="1016378"/>
              <a:ext cx="1017840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①援助依頼申込み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6158F55-5696-6C08-9CA9-254304ACB258}"/>
                </a:ext>
              </a:extLst>
            </p:cNvPr>
            <p:cNvSpPr txBox="1"/>
            <p:nvPr/>
          </p:nvSpPr>
          <p:spPr>
            <a:xfrm>
              <a:off x="5655538" y="1019928"/>
              <a:ext cx="1024048" cy="213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②援助協力の依頼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5376DED-1140-9388-A2CC-537E884B0009}"/>
                </a:ext>
              </a:extLst>
            </p:cNvPr>
            <p:cNvSpPr txBox="1"/>
            <p:nvPr/>
          </p:nvSpPr>
          <p:spPr>
            <a:xfrm>
              <a:off x="4640146" y="1400930"/>
              <a:ext cx="1119084" cy="334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③事前打ち合わせ</a:t>
              </a:r>
              <a:endParaRPr kumimoji="1" lang="en-US" altLang="ja-JP" sz="78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788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援助活動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875B4667-5A5A-8A7D-0BDA-95BCFB00A215}"/>
                </a:ext>
              </a:extLst>
            </p:cNvPr>
            <p:cNvSpPr txBox="1"/>
            <p:nvPr/>
          </p:nvSpPr>
          <p:spPr>
            <a:xfrm>
              <a:off x="5671829" y="2109339"/>
              <a:ext cx="108965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・町内在住</a:t>
              </a:r>
              <a:endParaRPr kumimoji="1" lang="en-US" altLang="ja-JP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・提供会員養成講習会受講済み</a:t>
              </a:r>
              <a:endParaRPr kumimoji="1" lang="en-US" altLang="ja-JP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</a:t>
              </a:r>
              <a:r>
                <a:rPr kumimoji="1" lang="en-US" altLang="ja-JP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18</a:t>
              </a:r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歳以上の方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A063B5F-2B97-329D-6D58-526DAC0DFC19}"/>
                </a:ext>
              </a:extLst>
            </p:cNvPr>
            <p:cNvSpPr txBox="1"/>
            <p:nvPr/>
          </p:nvSpPr>
          <p:spPr>
            <a:xfrm>
              <a:off x="3551962" y="2064811"/>
              <a:ext cx="114117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・町内在住</a:t>
              </a:r>
              <a:endParaRPr kumimoji="1" lang="en-US" altLang="ja-JP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・概ね</a:t>
              </a:r>
              <a:r>
                <a:rPr kumimoji="1" lang="en-US" altLang="ja-JP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か月～中学</a:t>
              </a:r>
              <a:r>
                <a:rPr kumimoji="1" lang="en-US" altLang="ja-JP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年生までの　　</a:t>
              </a:r>
              <a:endParaRPr kumimoji="1" lang="en-US" altLang="ja-JP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子どもまたは</a:t>
              </a:r>
              <a:r>
                <a:rPr kumimoji="1" lang="en-US" altLang="ja-JP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18</a:t>
              </a:r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歳までの</a:t>
              </a:r>
              <a:endParaRPr kumimoji="1" lang="en-US" altLang="ja-JP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</a:t>
              </a:r>
              <a:r>
                <a:rPr kumimoji="1" lang="ja-JP" altLang="en-US" sz="500" dirty="0" err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障がい</a:t>
              </a:r>
              <a:r>
                <a:rPr kumimoji="1" lang="ja-JP" altLang="en-US" sz="5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児のいる方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44BD2E0-EC8E-854F-17C1-730164AF5B28}"/>
                </a:ext>
              </a:extLst>
            </p:cNvPr>
            <p:cNvSpPr txBox="1"/>
            <p:nvPr/>
          </p:nvSpPr>
          <p:spPr>
            <a:xfrm>
              <a:off x="3562425" y="259264"/>
              <a:ext cx="31245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【</a:t>
              </a:r>
              <a:r>
                <a:rPr kumimoji="1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ファミリー・サポート・センターのしくみ</a:t>
              </a:r>
              <a:r>
                <a:rPr kumimoji="1" lang="en-US" altLang="ja-JP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】</a:t>
              </a:r>
              <a:endParaRPr kumimoji="1"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9" name="右矢印 43">
              <a:extLst>
                <a:ext uri="{FF2B5EF4-FFF2-40B4-BE49-F238E27FC236}">
                  <a16:creationId xmlns:a16="http://schemas.microsoft.com/office/drawing/2014/main" id="{F57B899B-A103-42B1-3475-B65D817F0E05}"/>
                </a:ext>
              </a:extLst>
            </p:cNvPr>
            <p:cNvSpPr/>
            <p:nvPr/>
          </p:nvSpPr>
          <p:spPr>
            <a:xfrm>
              <a:off x="4967271" y="1687544"/>
              <a:ext cx="891911" cy="213585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右矢印 45">
              <a:extLst>
                <a:ext uri="{FF2B5EF4-FFF2-40B4-BE49-F238E27FC236}">
                  <a16:creationId xmlns:a16="http://schemas.microsoft.com/office/drawing/2014/main" id="{42AD3068-ED1E-A6F2-4DC3-DB0C952E1B01}"/>
                </a:ext>
              </a:extLst>
            </p:cNvPr>
            <p:cNvSpPr/>
            <p:nvPr/>
          </p:nvSpPr>
          <p:spPr>
            <a:xfrm>
              <a:off x="4761134" y="2012139"/>
              <a:ext cx="891911" cy="213585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右矢印 46">
              <a:extLst>
                <a:ext uri="{FF2B5EF4-FFF2-40B4-BE49-F238E27FC236}">
                  <a16:creationId xmlns:a16="http://schemas.microsoft.com/office/drawing/2014/main" id="{F451801C-0EEA-81C0-E2DB-D16F8FDD846B}"/>
                </a:ext>
              </a:extLst>
            </p:cNvPr>
            <p:cNvSpPr/>
            <p:nvPr/>
          </p:nvSpPr>
          <p:spPr>
            <a:xfrm rot="2429672">
              <a:off x="5241880" y="1133749"/>
              <a:ext cx="891911" cy="213585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右矢印 47">
              <a:extLst>
                <a:ext uri="{FF2B5EF4-FFF2-40B4-BE49-F238E27FC236}">
                  <a16:creationId xmlns:a16="http://schemas.microsoft.com/office/drawing/2014/main" id="{33E4C576-D285-8AE4-38E4-5E06B1DF5837}"/>
                </a:ext>
              </a:extLst>
            </p:cNvPr>
            <p:cNvSpPr/>
            <p:nvPr/>
          </p:nvSpPr>
          <p:spPr>
            <a:xfrm rot="10800000">
              <a:off x="4513550" y="1687545"/>
              <a:ext cx="891911" cy="213585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8397A7-90C5-259B-2BE3-661B7F8675CD}"/>
              </a:ext>
            </a:extLst>
          </p:cNvPr>
          <p:cNvSpPr txBox="1"/>
          <p:nvPr/>
        </p:nvSpPr>
        <p:spPr>
          <a:xfrm>
            <a:off x="987169" y="4227635"/>
            <a:ext cx="451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ADLaM Display" panose="020F0502020204030204" pitchFamily="2" charset="0"/>
              </a:rPr>
              <a:t>令和７年度　第２回提供会員養成講習会　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39C8BD-CDD4-3731-EC9E-BBF01F8E84FA}"/>
              </a:ext>
            </a:extLst>
          </p:cNvPr>
          <p:cNvSpPr txBox="1"/>
          <p:nvPr/>
        </p:nvSpPr>
        <p:spPr>
          <a:xfrm>
            <a:off x="2971800" y="44619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D395163-3DD2-205F-96B0-35C919297697}"/>
              </a:ext>
            </a:extLst>
          </p:cNvPr>
          <p:cNvSpPr txBox="1"/>
          <p:nvPr/>
        </p:nvSpPr>
        <p:spPr>
          <a:xfrm>
            <a:off x="125770" y="7238504"/>
            <a:ext cx="571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全日程受講後に援助活動が可能になります。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１時間の休憩を含みます。昼食は各自ご用意ください。お弁当を頼むこともできます。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7EC29F2-0306-BA26-86E9-3D5E6B988AE2}"/>
              </a:ext>
            </a:extLst>
          </p:cNvPr>
          <p:cNvSpPr txBox="1"/>
          <p:nvPr/>
        </p:nvSpPr>
        <p:spPr>
          <a:xfrm>
            <a:off x="326918" y="4681101"/>
            <a:ext cx="132050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～受講無料～</a:t>
            </a:r>
          </a:p>
        </p:txBody>
      </p:sp>
      <p:pic>
        <p:nvPicPr>
          <p:cNvPr id="44" name="図 43" descr="赤ちゃんを抱いている子供たち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7699C73-E139-3CB6-0A67-B75C584CAF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7" t="-628" r="7340"/>
          <a:stretch/>
        </p:blipFill>
        <p:spPr>
          <a:xfrm>
            <a:off x="216244" y="7640659"/>
            <a:ext cx="1893300" cy="1106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4560ECE9-D23D-788E-02C2-E039C7505A0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44" y="9278815"/>
            <a:ext cx="608584" cy="56876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83C03C03-B83D-DE93-7871-F49694660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670067"/>
              </p:ext>
            </p:extLst>
          </p:nvPr>
        </p:nvGraphicFramePr>
        <p:xfrm>
          <a:off x="97476" y="5048315"/>
          <a:ext cx="6663048" cy="224199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1934">
                  <a:extLst>
                    <a:ext uri="{9D8B030D-6E8A-4147-A177-3AD203B41FA5}">
                      <a16:colId xmlns:a16="http://schemas.microsoft.com/office/drawing/2014/main" val="3558528145"/>
                    </a:ext>
                  </a:extLst>
                </a:gridCol>
                <a:gridCol w="1574947">
                  <a:extLst>
                    <a:ext uri="{9D8B030D-6E8A-4147-A177-3AD203B41FA5}">
                      <a16:colId xmlns:a16="http://schemas.microsoft.com/office/drawing/2014/main" val="3232970799"/>
                    </a:ext>
                  </a:extLst>
                </a:gridCol>
                <a:gridCol w="662905">
                  <a:extLst>
                    <a:ext uri="{9D8B030D-6E8A-4147-A177-3AD203B41FA5}">
                      <a16:colId xmlns:a16="http://schemas.microsoft.com/office/drawing/2014/main" val="3121933573"/>
                    </a:ext>
                  </a:extLst>
                </a:gridCol>
                <a:gridCol w="172651">
                  <a:extLst>
                    <a:ext uri="{9D8B030D-6E8A-4147-A177-3AD203B41FA5}">
                      <a16:colId xmlns:a16="http://schemas.microsoft.com/office/drawing/2014/main" val="3217794990"/>
                    </a:ext>
                  </a:extLst>
                </a:gridCol>
                <a:gridCol w="497979">
                  <a:extLst>
                    <a:ext uri="{9D8B030D-6E8A-4147-A177-3AD203B41FA5}">
                      <a16:colId xmlns:a16="http://schemas.microsoft.com/office/drawing/2014/main" val="2855739119"/>
                    </a:ext>
                  </a:extLst>
                </a:gridCol>
                <a:gridCol w="410389">
                  <a:extLst>
                    <a:ext uri="{9D8B030D-6E8A-4147-A177-3AD203B41FA5}">
                      <a16:colId xmlns:a16="http://schemas.microsoft.com/office/drawing/2014/main" val="1235698177"/>
                    </a:ext>
                  </a:extLst>
                </a:gridCol>
                <a:gridCol w="415429">
                  <a:extLst>
                    <a:ext uri="{9D8B030D-6E8A-4147-A177-3AD203B41FA5}">
                      <a16:colId xmlns:a16="http://schemas.microsoft.com/office/drawing/2014/main" val="416692721"/>
                    </a:ext>
                  </a:extLst>
                </a:gridCol>
                <a:gridCol w="325677">
                  <a:extLst>
                    <a:ext uri="{9D8B030D-6E8A-4147-A177-3AD203B41FA5}">
                      <a16:colId xmlns:a16="http://schemas.microsoft.com/office/drawing/2014/main" val="417127401"/>
                    </a:ext>
                  </a:extLst>
                </a:gridCol>
                <a:gridCol w="1324822">
                  <a:extLst>
                    <a:ext uri="{9D8B030D-6E8A-4147-A177-3AD203B41FA5}">
                      <a16:colId xmlns:a16="http://schemas.microsoft.com/office/drawing/2014/main" val="3657725273"/>
                    </a:ext>
                  </a:extLst>
                </a:gridCol>
                <a:gridCol w="886315">
                  <a:extLst>
                    <a:ext uri="{9D8B030D-6E8A-4147-A177-3AD203B41FA5}">
                      <a16:colId xmlns:a16="http://schemas.microsoft.com/office/drawing/2014/main" val="327387508"/>
                    </a:ext>
                  </a:extLst>
                </a:gridCol>
              </a:tblGrid>
              <a:tr h="450658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とき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午前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9:00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～正午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ja-JP" sz="4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endParaRPr lang="en-US" altLang="ja-JP" sz="4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endParaRPr lang="en-US" altLang="ja-JP" sz="3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午後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13:00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15:00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098392"/>
                  </a:ext>
                </a:extLst>
              </a:tr>
              <a:tr h="961837">
                <a:tc>
                  <a:txBody>
                    <a:bodyPr/>
                    <a:lstStyle/>
                    <a:p>
                      <a:pPr algn="l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</a:t>
                      </a:r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日目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１０月１日（水）</a:t>
                      </a:r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9:00</a:t>
                      </a:r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～１</a:t>
                      </a:r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5:00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 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  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　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昼休憩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1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ファミサポのしくみ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預かる時のポイント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虐待防止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1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1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1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いろいろな遊び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3606761"/>
                  </a:ext>
                </a:extLst>
              </a:tr>
              <a:tr h="786957"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２日目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１０月２０日（月）</a:t>
                      </a:r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9:00</a:t>
                      </a:r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</a:t>
                      </a:r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15:00</a:t>
                      </a:r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こどもの栄養と</a:t>
                      </a:r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食生活</a:t>
                      </a:r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事故予防</a:t>
                      </a:r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小児看護</a:t>
                      </a:r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en-US" altLang="ja-JP" sz="1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ヒヤリハット</a:t>
                      </a:r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8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交通安全と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チャイルドシート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～ヨガ～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しなやかな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身体づくり</a:t>
                      </a:r>
                      <a:endParaRPr kumimoji="1" lang="en-US" altLang="ja-JP" sz="9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endParaRPr kumimoji="1" lang="en-US" altLang="ja-JP" sz="1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36918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2E6DB4-FA78-776A-2864-96BE9CE28A90}"/>
              </a:ext>
            </a:extLst>
          </p:cNvPr>
          <p:cNvSpPr txBox="1"/>
          <p:nvPr/>
        </p:nvSpPr>
        <p:spPr>
          <a:xfrm>
            <a:off x="1563544" y="4523420"/>
            <a:ext cx="407794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申込み期間：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</a:t>
            </a:r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１０人</a:t>
            </a:r>
            <a:r>
              <a:rPr kumimoji="1"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の定員に達し次第締め切ります。</a:t>
            </a: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お電話お待ち</a:t>
            </a:r>
            <a:r>
              <a:rPr kumimoji="1" lang="ja-JP" altLang="en-US" sz="9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しています♪</a:t>
            </a: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1C6ECA-29C5-6D36-AA76-FC1A599A7603}"/>
              </a:ext>
            </a:extLst>
          </p:cNvPr>
          <p:cNvSpPr txBox="1"/>
          <p:nvPr/>
        </p:nvSpPr>
        <p:spPr>
          <a:xfrm>
            <a:off x="4474082" y="9270202"/>
            <a:ext cx="23185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★依頼会員登録</a:t>
            </a:r>
            <a:endParaRPr kumimoji="1" lang="en-US" altLang="ja-JP" sz="105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毎週木曜日</a:t>
            </a:r>
            <a:r>
              <a:rPr kumimoji="1" lang="en-US" altLang="ja-JP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kumimoji="1" lang="en-US" altLang="ja-JP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endParaRPr kumimoji="1" lang="en-US" altLang="ja-JP" sz="105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緊急及び諸事情のある場合は応相談</a:t>
            </a:r>
          </a:p>
        </p:txBody>
      </p:sp>
      <p:pic>
        <p:nvPicPr>
          <p:cNvPr id="36" name="図 35" descr="建物の前に立っている子供たち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DB5F512-F264-6B1C-EF6D-FB92B30A39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" b="19983"/>
          <a:stretch/>
        </p:blipFill>
        <p:spPr>
          <a:xfrm>
            <a:off x="4140254" y="7643036"/>
            <a:ext cx="2532709" cy="1157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図 40" descr="屋内, 人, テーブル, ケーキ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58E0F8A-B655-654D-A7F3-A34DB539E8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t="5701" r="5202" b="16909"/>
          <a:stretch/>
        </p:blipFill>
        <p:spPr>
          <a:xfrm>
            <a:off x="1452642" y="3088366"/>
            <a:ext cx="1941240" cy="1238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図 10" descr="建物, 屋外, 草, 子供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FC33D91-ABC3-297E-20FF-DCFEDC7F81B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49773" r="36440" b="116"/>
          <a:stretch/>
        </p:blipFill>
        <p:spPr>
          <a:xfrm>
            <a:off x="2292263" y="7655229"/>
            <a:ext cx="1644734" cy="1145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541E693-E19F-C83B-A4BE-4D7D7769F53C}"/>
              </a:ext>
            </a:extLst>
          </p:cNvPr>
          <p:cNvSpPr txBox="1"/>
          <p:nvPr/>
        </p:nvSpPr>
        <p:spPr>
          <a:xfrm>
            <a:off x="2510153" y="5736236"/>
            <a:ext cx="1297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普通救命講習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Ⅲ</a:t>
            </a:r>
          </a:p>
          <a:p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消防署</a:t>
            </a:r>
            <a:r>
              <a:rPr kumimoji="1"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kumimoji="1"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8" name="図 37" descr="図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2402262-0D25-DB5D-8089-DC57A485DEA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0" t="67950" r="6701" b="3083"/>
          <a:stretch/>
        </p:blipFill>
        <p:spPr>
          <a:xfrm>
            <a:off x="5569057" y="4222414"/>
            <a:ext cx="874784" cy="717447"/>
          </a:xfrm>
          <a:prstGeom prst="rect">
            <a:avLst/>
          </a:prstGeom>
        </p:spPr>
      </p:pic>
      <p:sp>
        <p:nvSpPr>
          <p:cNvPr id="13" name="右矢印 33">
            <a:extLst>
              <a:ext uri="{FF2B5EF4-FFF2-40B4-BE49-F238E27FC236}">
                <a16:creationId xmlns:a16="http://schemas.microsoft.com/office/drawing/2014/main" id="{23357D0C-E8FA-987D-4CDD-5157DC95198E}"/>
              </a:ext>
            </a:extLst>
          </p:cNvPr>
          <p:cNvSpPr/>
          <p:nvPr/>
        </p:nvSpPr>
        <p:spPr>
          <a:xfrm rot="19475738">
            <a:off x="3907173" y="2738978"/>
            <a:ext cx="787329" cy="215452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F42787A-B21A-DD16-C7BF-AE451484D9EB}"/>
              </a:ext>
            </a:extLst>
          </p:cNvPr>
          <p:cNvSpPr txBox="1"/>
          <p:nvPr/>
        </p:nvSpPr>
        <p:spPr>
          <a:xfrm>
            <a:off x="4765114" y="7277437"/>
            <a:ext cx="189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218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4236</TotalTime>
  <Words>302</Words>
  <Application>Microsoft Office PowerPoint</Application>
  <PresentationFormat>A4 210 x 297 mm</PresentationFormat>
  <Paragraphs>89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上六栗ファミリーサポート</dc:creator>
  <cp:lastModifiedBy>上六栗ファミリーサポート</cp:lastModifiedBy>
  <cp:revision>355</cp:revision>
  <cp:lastPrinted>2025-07-01T02:00:51Z</cp:lastPrinted>
  <dcterms:created xsi:type="dcterms:W3CDTF">2022-06-09T05:02:01Z</dcterms:created>
  <dcterms:modified xsi:type="dcterms:W3CDTF">2025-08-18T02:15:24Z</dcterms:modified>
</cp:coreProperties>
</file>